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22" r:id="rId1"/>
  </p:sldMasterIdLst>
  <p:sldIdLst>
    <p:sldId id="256" r:id="rId2"/>
    <p:sldId id="314" r:id="rId3"/>
    <p:sldId id="330" r:id="rId4"/>
    <p:sldId id="351" r:id="rId5"/>
    <p:sldId id="328" r:id="rId6"/>
    <p:sldId id="327" r:id="rId7"/>
    <p:sldId id="329" r:id="rId8"/>
    <p:sldId id="326" r:id="rId9"/>
    <p:sldId id="323" r:id="rId10"/>
    <p:sldId id="325" r:id="rId11"/>
    <p:sldId id="324" r:id="rId12"/>
    <p:sldId id="318" r:id="rId13"/>
    <p:sldId id="321" r:id="rId14"/>
    <p:sldId id="322" r:id="rId15"/>
    <p:sldId id="320" r:id="rId16"/>
    <p:sldId id="319" r:id="rId17"/>
    <p:sldId id="317" r:id="rId18"/>
    <p:sldId id="315" r:id="rId19"/>
    <p:sldId id="316" r:id="rId20"/>
    <p:sldId id="331" r:id="rId21"/>
    <p:sldId id="342" r:id="rId22"/>
    <p:sldId id="341" r:id="rId23"/>
    <p:sldId id="340" r:id="rId24"/>
    <p:sldId id="339" r:id="rId25"/>
    <p:sldId id="338" r:id="rId26"/>
    <p:sldId id="337" r:id="rId27"/>
    <p:sldId id="336" r:id="rId28"/>
    <p:sldId id="335" r:id="rId29"/>
    <p:sldId id="334" r:id="rId30"/>
    <p:sldId id="333" r:id="rId31"/>
    <p:sldId id="332" r:id="rId32"/>
    <p:sldId id="348" r:id="rId33"/>
    <p:sldId id="353" r:id="rId34"/>
    <p:sldId id="358" r:id="rId35"/>
    <p:sldId id="357" r:id="rId36"/>
    <p:sldId id="356" r:id="rId37"/>
    <p:sldId id="355" r:id="rId38"/>
    <p:sldId id="354" r:id="rId39"/>
    <p:sldId id="349" r:id="rId40"/>
    <p:sldId id="347" r:id="rId41"/>
    <p:sldId id="350" r:id="rId42"/>
    <p:sldId id="343" r:id="rId43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5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 showGuides="1">
      <p:cViewPr varScale="1">
        <p:scale>
          <a:sx n="52" d="100"/>
          <a:sy n="52" d="100"/>
        </p:scale>
        <p:origin x="883" y="96"/>
      </p:cViewPr>
      <p:guideLst>
        <p:guide orient="horz" pos="2885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1951178"/>
            <a:ext cx="13034964" cy="376382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1"/>
            <a:ext cx="13034964" cy="2057399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98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1" y="6434061"/>
            <a:ext cx="15546648" cy="1217415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77116" y="1047392"/>
            <a:ext cx="14733798" cy="4821204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7663092"/>
            <a:ext cx="15546678" cy="1023708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35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914399"/>
            <a:ext cx="15546678" cy="5140868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307232"/>
            <a:ext cx="15546678" cy="237957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464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8921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6559195"/>
            <a:ext cx="15546678" cy="213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502232" y="113124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36337" y="44903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6827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3208082"/>
            <a:ext cx="15546678" cy="37677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993503"/>
            <a:ext cx="15546678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870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61" y="914400"/>
            <a:ext cx="15546678" cy="24076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61" y="3550640"/>
            <a:ext cx="494846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61" y="4415033"/>
            <a:ext cx="4948464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8584" y="3550640"/>
            <a:ext cx="493728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023" y="4415033"/>
            <a:ext cx="4955027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7" y="3550640"/>
            <a:ext cx="495739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59947" y="4415033"/>
            <a:ext cx="4957392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919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61" y="916158"/>
            <a:ext cx="15546678" cy="24058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62" y="6307230"/>
            <a:ext cx="494461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70662" y="3550640"/>
            <a:ext cx="4944614" cy="2286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62" y="7171623"/>
            <a:ext cx="4944614" cy="15151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39" y="6307230"/>
            <a:ext cx="495274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662022" y="3550640"/>
            <a:ext cx="4955028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71621"/>
            <a:ext cx="4955028" cy="1515179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6307230"/>
            <a:ext cx="495102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959947" y="3550640"/>
            <a:ext cx="4957392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760" y="7171618"/>
            <a:ext cx="4957580" cy="151518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537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3550640"/>
            <a:ext cx="15546678" cy="51361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547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914402"/>
            <a:ext cx="3829989" cy="77723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914402"/>
            <a:ext cx="11488086" cy="77723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87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15545739" cy="5136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48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1242845"/>
            <a:ext cx="15527628" cy="4105229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1" y="5486186"/>
            <a:ext cx="15527628" cy="205227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60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7659039" cy="5136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9258300" y="3550639"/>
            <a:ext cx="7658100" cy="5136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53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492" y="3556527"/>
            <a:ext cx="7310211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370662" y="4576519"/>
            <a:ext cx="7659041" cy="4110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94635" y="3556527"/>
            <a:ext cx="7322706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9258301" y="4576519"/>
            <a:ext cx="7658102" cy="4110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69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71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67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914400"/>
            <a:ext cx="5903532" cy="3034878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7617094" y="914401"/>
            <a:ext cx="9300245" cy="7772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2" y="3949278"/>
            <a:ext cx="5903534" cy="4737522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63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2" y="914400"/>
            <a:ext cx="8902454" cy="303488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5" y="914402"/>
            <a:ext cx="4883037" cy="77724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3949278"/>
            <a:ext cx="8902424" cy="4737521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42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3" y="3550640"/>
            <a:ext cx="15546678" cy="513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13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tx1"/>
        </a:buClr>
        <a:buFont typeface="Arial" panose="020B0604020202020204" pitchFamily="34" charset="0"/>
        <a:buChar char="•"/>
        <a:defRPr sz="3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7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-107228"/>
            <a:ext cx="18592800" cy="102796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3973" y="5219700"/>
            <a:ext cx="15163800" cy="169533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33375" marR="5080" indent="-321310" algn="ctr">
              <a:lnSpc>
                <a:spcPts val="6460"/>
              </a:lnSpc>
              <a:spcBef>
                <a:spcPts val="220"/>
              </a:spcBef>
              <a:tabLst>
                <a:tab pos="2784475" algn="l"/>
              </a:tabLst>
            </a:pPr>
            <a:r>
              <a:rPr lang="en-IN" sz="6500" b="1" dirty="0">
                <a:solidFill>
                  <a:schemeClr val="tx1"/>
                </a:solidFill>
              </a:rPr>
              <a:t>Restaurant &amp; Consumer Data Project</a:t>
            </a:r>
            <a:endParaRPr sz="6500" b="1" dirty="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861730" y="7048416"/>
            <a:ext cx="6000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4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39" b="82422" l="0" r="90000">
                        <a14:foregroundMark x1="51778" y1="24805" x2="52889" y2="31055"/>
                        <a14:foregroundMark x1="51889" y1="29102" x2="50111" y2="25195"/>
                        <a14:foregroundMark x1="34556" y1="30469" x2="34556" y2="30469"/>
                        <a14:foregroundMark x1="67111" y1="28711" x2="67111" y2="28711"/>
                        <a14:foregroundMark x1="56556" y1="66602" x2="56556" y2="66602"/>
                        <a14:foregroundMark x1="46667" y1="69141" x2="46667" y2="69141"/>
                        <a14:foregroundMark x1="47889" y1="45117" x2="47889" y2="45117"/>
                        <a14:foregroundMark x1="58333" y1="46680" x2="58333" y2="46680"/>
                        <a14:foregroundMark x1="53778" y1="43359" x2="53778" y2="43359"/>
                        <a14:foregroundMark x1="50333" y1="42773" x2="50333" y2="42773"/>
                        <a14:foregroundMark x1="45556" y1="42383" x2="44889" y2="42383"/>
                        <a14:foregroundMark x1="38889" y1="36719" x2="38111" y2="36133"/>
                        <a14:foregroundMark x1="33667" y1="34570" x2="33667" y2="34570"/>
                        <a14:foregroundMark x1="32111" y1="33984" x2="32111" y2="33984"/>
                        <a14:foregroundMark x1="30667" y1="31445" x2="30667" y2="31445"/>
                        <a14:foregroundMark x1="30667" y1="31445" x2="30667" y2="31445"/>
                        <a14:foregroundMark x1="32333" y1="28711" x2="32333" y2="28711"/>
                        <a14:foregroundMark x1="34333" y1="27930" x2="35111" y2="27148"/>
                        <a14:foregroundMark x1="44556" y1="24805" x2="45333" y2="24805"/>
                        <a14:foregroundMark x1="51778" y1="22266" x2="51778" y2="2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40" y="6253481"/>
            <a:ext cx="6815920" cy="3877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00500"/>
            <a:ext cx="2971800" cy="28014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3" y="2781300"/>
            <a:ext cx="9728066" cy="1963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5219700"/>
            <a:ext cx="9765649" cy="3930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800100"/>
            <a:ext cx="1584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3.List the Name, City, Alcohol_Service, and Price of all restaurants that serve 'Wine &amp; Beer' and have a 'Medium' price level.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0507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283232"/>
            <a:ext cx="5918084" cy="2514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991100"/>
            <a:ext cx="6886412" cy="50474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33600" y="1103809"/>
            <a:ext cx="137922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4.Find the names and cities of all restaurants that are part of a 'Franchise'.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8102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8" y="2476500"/>
            <a:ext cx="8077201" cy="2767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99" y="5362896"/>
            <a:ext cx="7772400" cy="46285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6350" y="692603"/>
            <a:ext cx="1607913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5.Show the Consumer_ID, Restaurant_ID, and Overall_Rating for all ratings where the Overall_Rating was 'Highly Satisfactory' (which corresponds to a value of 2, according to the data dictionary).</a:t>
            </a: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5024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26" y="2812956"/>
            <a:ext cx="6545383" cy="2686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638" y="6134101"/>
            <a:ext cx="7772961" cy="35178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9000" y="458416"/>
            <a:ext cx="13639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5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JOINs with Subqueries</a:t>
            </a:r>
            <a:endParaRPr lang="en-IN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7340" y="1519248"/>
            <a:ext cx="15240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1.List the names and cities of all restaurants that have an Overall_Rating of 2 (Highly Satisfactory) from at least one consumer.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016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40" y="2877087"/>
            <a:ext cx="6806621" cy="513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857" y="2877087"/>
            <a:ext cx="7890483" cy="510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37800" y="1104145"/>
            <a:ext cx="15773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2.Find the Consumer_ID and Age of consumers who have rated restaurants located in 'San Luis Potosi'.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0245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748364"/>
            <a:ext cx="5516279" cy="4376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2718225"/>
            <a:ext cx="7544740" cy="4406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7400" y="647700"/>
            <a:ext cx="15011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3.List the names of restaurants that serve 'Mexican' cuisine and have been rated by consumer 'U1001'.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8958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20" y="2476500"/>
            <a:ext cx="11837832" cy="2539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77" y="5524500"/>
            <a:ext cx="16828923" cy="3429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732220"/>
            <a:ext cx="159258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4.Find all details of consumers who prefer 'American' cuisine AND have a 'Medium' budget.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08579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75070"/>
            <a:ext cx="7393556" cy="4883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688364"/>
            <a:ext cx="6471573" cy="4817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813544"/>
            <a:ext cx="15468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100"/>
              </a:spcBef>
              <a:spcAft>
                <a:spcPts val="1400"/>
              </a:spcAft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5.List restaurants (Name, City) that have received a Food_Rating lower than the average Food_Rating across all rated restaurants.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54085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24" y="2294655"/>
            <a:ext cx="6744920" cy="5667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880" y="2294656"/>
            <a:ext cx="6898113" cy="5667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6400" y="927776"/>
            <a:ext cx="15697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6.Find consumers (Consumer_ID, Age, Occupation) who have rated at least one restaurant but have NOT rated any restaurant that serves 'Italian' cuisine.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0322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400783"/>
            <a:ext cx="6708751" cy="4796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887" y="2409313"/>
            <a:ext cx="6228330" cy="480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7400" y="692623"/>
            <a:ext cx="151638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7.List restaurants (Name) that have received ratings from consumers older than 30.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2160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5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0663" y="224224"/>
            <a:ext cx="1539334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ct val="60000"/>
              </a:spcAft>
            </a:pPr>
            <a:endParaRPr lang="en-US" altLang="zh-C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1447800" y="1037204"/>
            <a:ext cx="16154399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am Buddepu Vivek from Innomatics Research Labs.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SQL to analyse restaurant and consumer data.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created tables from raw CSV files and used joins, </a:t>
            </a:r>
            <a:r>
              <a:rPr lang="en-GB" sz="3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subqueries,CTEs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,Views and Stored Procedure to find useful insights.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analysed ratings, customer behaviour, and restaurant performance using SQL queries.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helped me understand how SQL can answer business questions and support better decisions.</a:t>
            </a: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2200" y="413045"/>
            <a:ext cx="6248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THE PROJECT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3412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46" y="2901937"/>
            <a:ext cx="8762271" cy="4435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500" y="2901937"/>
            <a:ext cx="5279700" cy="44772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3782" y="896500"/>
            <a:ext cx="149352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8.Find the Consumer_ID and Occupation of consumers whose preferred cuisine is 'Mexican' and who have given an Overall_Rating of 0 to at least one restaurant (any restaurant).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2017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66283"/>
            <a:ext cx="6694975" cy="4851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25" y="2866284"/>
            <a:ext cx="7869454" cy="48513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5000" y="1089489"/>
            <a:ext cx="15316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9.List the names and cities of restaurants that serve 'Pizzeria' cuisine and are located in a city where at least one 'Student' consumer lives.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3659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47900"/>
            <a:ext cx="9022654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011" y="2246971"/>
            <a:ext cx="5179189" cy="57159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647581"/>
            <a:ext cx="15621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10.Find consumers (Consumer_ID, Age) who are 'Social Drinkers' and have rated a restaurant that has 'No' parking.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31930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784" y="4552766"/>
            <a:ext cx="9424369" cy="4958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764" y="4510807"/>
            <a:ext cx="5105400" cy="4983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19784" y="692661"/>
            <a:ext cx="15849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5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Emphasizing WHERE Clause and Order of Execution</a:t>
            </a:r>
            <a:endParaRPr lang="en-GB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GB" sz="55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2407" y="2520880"/>
            <a:ext cx="1489405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1.List Consumer_IDs and the count of restaurants they've rated, but only for consumers who are 'Students'. Show only students who have rated more than 2 restaurants.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32821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12" y="3771900"/>
            <a:ext cx="7192022" cy="4988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622" y="3726907"/>
            <a:ext cx="7347488" cy="49882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0663" y="890813"/>
            <a:ext cx="1653633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2.We want to categorize consumers by an 'Engagement_Score' which is their Age divided by 10 (integer division). List the Consumer_ID, Age, and this calculated Engagement_Score, but </a:t>
            </a:r>
            <a:r>
              <a:rPr lang="en-GB" sz="3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consumers whose Engagement_Score would be exactly 2 and who use 'Public' transportation.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26025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05" y="3303276"/>
            <a:ext cx="7012495" cy="4595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521" y="3282520"/>
            <a:ext cx="6373679" cy="4506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3070" y="1104900"/>
            <a:ext cx="158496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3.For each restaurant, calculate its average Overall_Rating. Then, list the restaurant Name, City, and its calculated average Overall_Rating, but only for restaurants located in 'Cuernavaca' AND whose calculated average Overall_Rating is greater than 1.0.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502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036079"/>
            <a:ext cx="6096000" cy="5783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393" y="3036079"/>
            <a:ext cx="5781754" cy="57162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732220"/>
            <a:ext cx="153162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4.Find consumers (Consumer_ID, Age) who are 'Married' and whose Food_Rating for any restaurant is equal to their Service_Rating for that same restaurant, but only consider ratings where the Overall_Rating was 2.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653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315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62300"/>
            <a:ext cx="67056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4442649"/>
            <a:ext cx="6492747" cy="18976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1132878"/>
            <a:ext cx="15925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5.List Consumer_ID, Age, and the Name of any restaurant they rated, but only for consumers who are 'Employed' and have given a Food_Rating of 0 to at least one restaurant located in 'Ciudad Victoria'.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" y="-23315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00758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491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44058" y="1060630"/>
            <a:ext cx="15621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5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SQL Concepts: Derived Tables, CTEs, Window Functions, Views, Stored Procedures</a:t>
            </a:r>
            <a:endParaRPr lang="en-IN" sz="55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470" y="2769576"/>
            <a:ext cx="1775366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1.Using a CTE, find all consumers who live in 'San Luis Potosi'. Then, list their Consumer_ID, Age, and the Name of any Mexican restaurant they have rated with an Overall_Rating of 2.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55" y="4630980"/>
            <a:ext cx="7848600" cy="5073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897" y="4838700"/>
            <a:ext cx="6127461" cy="4289223"/>
          </a:xfrm>
          <a:prstGeom prst="rect">
            <a:avLst/>
          </a:prstGeom>
        </p:spPr>
      </p:pic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165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05530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015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8270" y="904550"/>
            <a:ext cx="161544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2.For each Occupation, find the average age of consumers. Only consider consumers who have made at least one rating. (Use a derived table to get consumers who have rated).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26" y="2635936"/>
            <a:ext cx="7661684" cy="5631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5" y="3619500"/>
            <a:ext cx="7402381" cy="3091418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" y="-287775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0417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81200" y="1740755"/>
            <a:ext cx="12573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 and schema explanation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analysis questions (use cases)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query results with screenshots or summaries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(Key finding overall) 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Experience/Challenges working on SQL – Data Analysis Project.</a:t>
            </a:r>
          </a:p>
          <a:p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36041" y="495300"/>
            <a:ext cx="35205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60000"/>
              </a:spcAft>
            </a:pPr>
            <a:r>
              <a:rPr lang="en-US" altLang="zh-CN" sz="6000" b="1" dirty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</a:rPr>
              <a:t>AGENDA</a:t>
            </a:r>
            <a:endParaRPr lang="en-US" altLang="zh-CN" sz="6000" b="1" dirty="0">
              <a:solidFill>
                <a:schemeClr val="accent3"/>
              </a:solidFill>
            </a:endParaRPr>
          </a:p>
        </p:txBody>
      </p:sp>
      <p:pic>
        <p:nvPicPr>
          <p:cNvPr id="6" name="Picture 5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70735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558975"/>
            <a:ext cx="172974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3.Using a CTE to get all ratings for restaurants in 'Cuernavaca', rank these ratings within each restaurant based on Overall_Rating (highest first). Display Restaurant_ID, Consumer_ID, Overall_Rating, and the Rating Rank.</a:t>
            </a: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39522"/>
            <a:ext cx="13067760" cy="4585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7124700"/>
            <a:ext cx="6533421" cy="29718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52089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0663" y="927776"/>
            <a:ext cx="1623153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4.For each rating, show the Consumer_ID, Restaurant_ID, Overall_Rating, and also display the average Overall_Rating given by that specific consumer across all their ratings.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374" y="2979946"/>
            <a:ext cx="12274827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6145510"/>
            <a:ext cx="8869178" cy="38100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1183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3111" y="913642"/>
            <a:ext cx="168402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5.Using a CTE, identify students who have a 'Low' budget. Then, for each of these students, list their top 3 most preferred cuisines based on the order they appear in the Consumer_Preferences table (assuming no explicit preference order, use Consumer_ID, Preferred_Cuisine to define order for ROW_NUMBER).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50" y="3467100"/>
            <a:ext cx="10594930" cy="617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239" y="4428887"/>
            <a:ext cx="6077012" cy="4753213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7225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30" y="7200900"/>
            <a:ext cx="8146504" cy="2501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331658"/>
            <a:ext cx="8413564" cy="36866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914400" y="918160"/>
            <a:ext cx="164591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6.Consider all ratings made by 'Consumer_ID' = 'U1008'. For each rating, show the Restaurant_ID, Overall_Rating, and the Overall_Rating of the </a:t>
            </a:r>
            <a:r>
              <a:rPr lang="en-GB" sz="3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restaurant they rated (if any), ordered by Restaurant_ID (as a proxy for time if rating time isn't available). Use a derived table to filter for the consumer's ratings first.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373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270" y="2781300"/>
            <a:ext cx="7162330" cy="6521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752" y="3157563"/>
            <a:ext cx="6906095" cy="4881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9270" y="921521"/>
            <a:ext cx="15773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7.Create a VIEW named Highly Rated Mexican Restaurants that shows the Restaurant_ID, Name, and City of all Mexican restaurants that have an average Overall_Rating greater than 1.5.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58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216425"/>
            <a:ext cx="6531322" cy="667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3372568"/>
            <a:ext cx="4495800" cy="6358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891861"/>
            <a:ext cx="1668873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8.First, ensure the HighlyRatedMexicanRestaurants view from Q7 exists. Then, using a CTE to find consumers who prefer 'Mexican' cuisine, list those consumers (Consumer_ID) who have </a:t>
            </a:r>
            <a:r>
              <a:rPr lang="en-GB" sz="3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rated any restaurant listed in the HighlyRatedMexicanRestaurants view.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2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9" y="3086100"/>
            <a:ext cx="9120551" cy="4258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7658100"/>
            <a:ext cx="8587151" cy="2315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6800" y="742988"/>
            <a:ext cx="16916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9.Create a stored procedure GetRestaurantRatingsAboveThreshold that accepts a Restaurant_ID and a minimum Overall_Rating as input. It should return the Consumer_ID, Overall_Rating, Food_Rating, and Service_Rating for that restaurant where the Overall_Rating meets or exceeds the threshold.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976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9" y="3143268"/>
            <a:ext cx="7224867" cy="6038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399" y="3214701"/>
            <a:ext cx="7740643" cy="5357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927776"/>
            <a:ext cx="1615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10.Identify the top 2 highest-rated (by Overall_Rating) restaurants for each cuisine type. If there are ties in rating, include all tied restaurants. Display Cuisine, Restaurant_Name, City, and Overall_Rating.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7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827" y="3287354"/>
            <a:ext cx="8937543" cy="6241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484" y="3669987"/>
            <a:ext cx="7010401" cy="5064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927776"/>
            <a:ext cx="166116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11.First, create a VIEW named ConsumerAverageRatings that lists Consumer_ID and their average Overall_Rating. Then, using this view and a CTE, find the top 5 consumers by their average overall rating. For these top 5 consumers, list their Consumer_ID, their average rating, and the number of 'Mexican' restaurants they have rated.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02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76800" y="868773"/>
            <a:ext cx="899150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</p:txBody>
      </p:sp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/>
          <p:cNvSpPr/>
          <p:nvPr/>
        </p:nvSpPr>
        <p:spPr>
          <a:xfrm>
            <a:off x="1905000" y="1291791"/>
            <a:ext cx="16002000" cy="897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are the most active reviewers and love Mexican &amp; Pizzeria food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Cuernavaca gives the highest ratings → medium price + wine &amp; beer = happy customers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Mexican cuisine is the clear #1 in satisfaction across all cities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Franchises/chain restaurants are rated much higher than independent ones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Ciudad Victoria has a serious food-quality problem (many 0 scores)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Italian cuisine is rarely tried by customers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Young social drinkers don’t need parking if the price and vibe are good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more franchise (chain) locations – customers love them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student discounts on Mexican &amp; Pizzeria items in Cuernavaca &amp; San Luis Potosí</a:t>
            </a:r>
          </a:p>
        </p:txBody>
      </p:sp>
    </p:spTree>
    <p:extLst>
      <p:ext uri="{BB962C8B-B14F-4D97-AF65-F5344CB8AC3E}">
        <p14:creationId xmlns:p14="http://schemas.microsoft.com/office/powerpoint/2010/main" val="426232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23406" y="495300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60000"/>
              </a:spcAft>
            </a:pPr>
            <a:r>
              <a:rPr lang="en-US" altLang="zh-CN" sz="6000" b="1" dirty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</a:rPr>
              <a:t>Objective</a:t>
            </a:r>
          </a:p>
        </p:txBody>
      </p:sp>
      <p:pic>
        <p:nvPicPr>
          <p:cNvPr id="6" name="Picture 5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4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1600200" y="1510963"/>
            <a:ext cx="15087600" cy="574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Restaurants have lots of customer data but don’t know what it really means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Owners can’t easily find out: Who loves my food? Where am I failing? What should I improve?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questions stay unanswered because the data is “locked” in tables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SQL to unlock and analyse the data quickly and correctly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Give restaurant owners simple, actionable ideas to get more happy customers and earn more money</a:t>
            </a:r>
          </a:p>
        </p:txBody>
      </p:sp>
    </p:spTree>
    <p:extLst>
      <p:ext uri="{BB962C8B-B14F-4D97-AF65-F5344CB8AC3E}">
        <p14:creationId xmlns:p14="http://schemas.microsoft.com/office/powerpoint/2010/main" val="16215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19800" y="546280"/>
            <a:ext cx="654538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5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(Key finding overall) </a:t>
            </a:r>
            <a:endParaRPr lang="en-IN" sz="35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1686920" y="1351867"/>
            <a:ext cx="15895946" cy="8171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decisions powered by strong SQL analysis enable restaurants to boost customer satisfaction, streamline operations, and achieve lasting revenue growth.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weak performers (low Food_Rating) helps prioritize quality improvement efforts.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 data provides clear signals for service quality, particularly through extreme ratings like 0 or 2.These insights help detect both dissatisfied customers and top-performing restaurants.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CTEs, Views, and Stored Procedures ensures reusable and scalable analytics </a:t>
            </a:r>
            <a:r>
              <a:rPr lang="en-GB" sz="3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workflows.These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techniques improve performance, maintainability, and support dashboard automation.</a:t>
            </a: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61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85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/>
          <p:cNvSpPr/>
          <p:nvPr/>
        </p:nvSpPr>
        <p:spPr>
          <a:xfrm>
            <a:off x="1828800" y="1740756"/>
            <a:ext cx="15088540" cy="5650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efficient Views and Stored Procedures required careful structuring to avoid performance issues.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joins across multiple tables required careful design to avoid duplicates.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queries with CTEs and subqueries caused performance slowdowns.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Interpreting business meaning from numeric ratings required careful validation.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correct results during multi-level filtering and subquery conditions was challenging.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7010400" y="419944"/>
            <a:ext cx="3840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228055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098" name="Picture 2" descr="Thank You Food Stock Illustrations – 3,042 Thank You Food Stock  Illustrations, Vectors &amp; Clipart - Dreamstim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125" y1="51716" x2="40125" y2="51716"/>
                        <a14:foregroundMark x1="39625" y1="50572" x2="39625" y2="50572"/>
                        <a14:foregroundMark x1="38500" y1="49657" x2="38500" y2="49657"/>
                        <a14:foregroundMark x1="38125" y1="52860" x2="38125" y2="52860"/>
                        <a14:foregroundMark x1="38625" y1="55149" x2="38625" y2="55149"/>
                        <a14:foregroundMark x1="39500" y1="55606" x2="39500" y2="55606"/>
                        <a14:foregroundMark x1="41500" y1="55606" x2="41500" y2="55606"/>
                        <a14:foregroundMark x1="41250" y1="52632" x2="41250" y2="52632"/>
                        <a14:foregroundMark x1="41750" y1="51945" x2="41750" y2="51945"/>
                        <a14:foregroundMark x1="42500" y1="51487" x2="42500" y2="51487"/>
                        <a14:foregroundMark x1="42750" y1="51487" x2="42750" y2="51487"/>
                        <a14:foregroundMark x1="43125" y1="51487" x2="43125" y2="51487"/>
                        <a14:foregroundMark x1="43750" y1="53776" x2="43750" y2="53776"/>
                        <a14:foregroundMark x1="43750" y1="53776" x2="43750" y2="53776"/>
                        <a14:foregroundMark x1="45500" y1="55606" x2="45500" y2="55606"/>
                        <a14:foregroundMark x1="45750" y1="53318" x2="45750" y2="53318"/>
                        <a14:foregroundMark x1="46000" y1="52860" x2="46000" y2="52860"/>
                        <a14:foregroundMark x1="46125" y1="52632" x2="46125" y2="52632"/>
                        <a14:foregroundMark x1="46625" y1="51945" x2="46625" y2="51945"/>
                        <a14:foregroundMark x1="47375" y1="54462" x2="47375" y2="54462"/>
                        <a14:foregroundMark x1="47500" y1="55378" x2="47500" y2="55378"/>
                        <a14:foregroundMark x1="47625" y1="52632" x2="47625" y2="52632"/>
                        <a14:foregroundMark x1="47875" y1="52632" x2="47875" y2="52632"/>
                        <a14:foregroundMark x1="48250" y1="52403" x2="48250" y2="52403"/>
                        <a14:foregroundMark x1="48500" y1="51716" x2="48750" y2="51716"/>
                        <a14:foregroundMark x1="49625" y1="53547" x2="49875" y2="54462"/>
                        <a14:foregroundMark x1="49875" y1="54691" x2="49875" y2="54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66700"/>
            <a:ext cx="18288000" cy="1055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85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5976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62200" y="1481728"/>
            <a:ext cx="609600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2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RESTAURANTS </a:t>
            </a:r>
            <a:r>
              <a:rPr sz="42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sz="42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ABLE</a:t>
            </a:r>
            <a:endParaRPr sz="42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53800" y="1447769"/>
            <a:ext cx="601980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2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CONSUMERS</a:t>
            </a:r>
            <a:r>
              <a:rPr lang="en-IN" sz="4200" b="1" spc="-5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TABLE</a:t>
            </a:r>
            <a:endParaRPr sz="42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/>
          </p:cNvSpPr>
          <p:nvPr/>
        </p:nvSpPr>
        <p:spPr>
          <a:xfrm>
            <a:off x="7110167" y="177203"/>
            <a:ext cx="4583348" cy="2183931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>
            <a:lvl1pPr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6000" spc="-76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6000" spc="5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6000" spc="-25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6000" spc="15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endParaRPr lang="en-IN" sz="6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endParaRPr lang="en-IN" sz="80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1600" y="7384073"/>
            <a:ext cx="885348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2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RESTAURANT_CUISINES TABLE</a:t>
            </a:r>
            <a:endParaRPr sz="42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63967"/>
            <a:ext cx="7437439" cy="4479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80" y="2163967"/>
            <a:ext cx="7163719" cy="4479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49" y="8034140"/>
            <a:ext cx="9810751" cy="1625418"/>
          </a:xfrm>
          <a:prstGeom prst="rect">
            <a:avLst/>
          </a:prstGeom>
        </p:spPr>
      </p:pic>
      <p:pic>
        <p:nvPicPr>
          <p:cNvPr id="12" name="Picture 11" descr="Data Science Course in Hyderabad | Innomatics Train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83527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" y="0"/>
            <a:ext cx="18288000" cy="10553700"/>
          </a:xfrm>
          <a:prstGeom prst="rect">
            <a:avLst/>
          </a:prstGeom>
        </p:spPr>
      </p:pic>
      <p:sp>
        <p:nvSpPr>
          <p:cNvPr id="4" name="object 5"/>
          <p:cNvSpPr txBox="1"/>
          <p:nvPr/>
        </p:nvSpPr>
        <p:spPr>
          <a:xfrm>
            <a:off x="4468811" y="2247085"/>
            <a:ext cx="1026477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0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CONSUMER_PREFERENCES </a:t>
            </a:r>
            <a:r>
              <a:rPr sz="40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sz="40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ABLE</a:t>
            </a:r>
            <a:endParaRPr sz="40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6591299" y="6057900"/>
            <a:ext cx="60198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0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RATINGS </a:t>
            </a:r>
            <a:r>
              <a:rPr lang="en-IN" sz="4000" b="1" spc="-5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endParaRPr sz="40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7"/>
          <p:cNvSpPr txBox="1">
            <a:spLocks/>
          </p:cNvSpPr>
          <p:nvPr/>
        </p:nvSpPr>
        <p:spPr>
          <a:xfrm>
            <a:off x="7061200" y="404146"/>
            <a:ext cx="4165600" cy="1093889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>
            <a:lvl1pPr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7000" spc="-76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7000" spc="5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7000" spc="-25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7000" spc="15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endParaRPr lang="en-IN" sz="7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43" y="3029418"/>
            <a:ext cx="10291113" cy="2114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82" y="6783353"/>
            <a:ext cx="7648610" cy="2398747"/>
          </a:xfrm>
          <a:prstGeom prst="rect">
            <a:avLst/>
          </a:prstGeom>
        </p:spPr>
      </p:pic>
      <p:pic>
        <p:nvPicPr>
          <p:cNvPr id="11" name="Picture 10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" y="-8809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0974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05600" y="-302526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IN" sz="8000" spc="-3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8000" spc="-1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IN" sz="8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13939"/>
            <a:ext cx="13106400" cy="8520759"/>
          </a:xfrm>
          <a:prstGeom prst="rect">
            <a:avLst/>
          </a:prstGeom>
        </p:spPr>
      </p:pic>
      <p:pic>
        <p:nvPicPr>
          <p:cNvPr id="6" name="Picture 5" descr="Data Science Course in Hyderabad | Innomatics Train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03390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72018" y="472804"/>
            <a:ext cx="160782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5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WHERE clause to filter data based on specific criteria.</a:t>
            </a:r>
            <a:endParaRPr lang="en-GB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GB" sz="5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5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1788" y="2250467"/>
            <a:ext cx="1531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LIST ALL DETAILS OF CONSUMERS WHO LIVE IN THE CITY OF 'CUERNAVACA'.</a:t>
            </a:r>
            <a:endParaRPr lang="en-IN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908963"/>
            <a:ext cx="7772400" cy="2101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5281038"/>
            <a:ext cx="14706600" cy="4434462"/>
          </a:xfrm>
          <a:prstGeom prst="rect">
            <a:avLst/>
          </a:prstGeom>
        </p:spPr>
      </p:pic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13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3926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552699"/>
            <a:ext cx="9771800" cy="2067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121008"/>
            <a:ext cx="5867400" cy="45934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9800" y="737302"/>
            <a:ext cx="15316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2.Find the Consumer_ID, Age, and Occupation of all consumers who are 'Students' AND are 'Smokers'.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859724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446</TotalTime>
  <Words>1773</Words>
  <Application>Microsoft Office PowerPoint</Application>
  <PresentationFormat>Custom</PresentationFormat>
  <Paragraphs>88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Times New Roman</vt:lpstr>
      <vt:lpstr>Tw Cen MT</vt:lpstr>
      <vt:lpstr>Droplet</vt:lpstr>
      <vt:lpstr>Restaurant &amp; Consumer Data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&amp; Consumer Data Project</dc:title>
  <dc:creator/>
  <cp:lastModifiedBy>PATIVADA SRIHARI</cp:lastModifiedBy>
  <cp:revision>97</cp:revision>
  <dcterms:created xsi:type="dcterms:W3CDTF">2025-10-07T11:29:00Z</dcterms:created>
  <dcterms:modified xsi:type="dcterms:W3CDTF">2025-12-02T12:37:22Z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2025-05-31T16:30:00Z</vt:filetime>
  </property>
  <property fmtid="{D5CDD505-2E9C-101B-9397-08002B2CF9AE}" pid="3" name="LastSaved">
    <vt:filetime>2025-10-07T16:30:00Z</vt:filetime>
  </property>
  <property fmtid="{D5CDD505-2E9C-101B-9397-08002B2CF9AE}" pid="4" name="ICV">
    <vt:lpwstr>C399DDBE17D84552AF9C3D18C943DFA5_12</vt:lpwstr>
  </property>
  <property fmtid="{D5CDD505-2E9C-101B-9397-08002B2CF9AE}" pid="5" name="KSOProductBuildVer">
    <vt:lpwstr>1033-12.2.0.23131</vt:lpwstr>
  </property>
</Properties>
</file>